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6" r:id="rId21"/>
    <p:sldId id="274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77" d="100"/>
          <a:sy n="77" d="100"/>
        </p:scale>
        <p:origin x="129" y="20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ABD6E-F83A-4C67-8DF1-43F8EE61C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145F965-1E22-4128-A8D1-258867B46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719FC3-F1D5-4556-BED1-B969CA38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3C154-2A2D-4D90-A6A4-0EB330760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2C78CB-BF2C-4195-BDC1-6FD70430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32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D14045-7D21-4C46-92F5-72D510B92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B78D6D-5725-4998-8FFC-8FAC15CCC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87107C-535F-48B0-BD66-4AC6024DB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562115-D750-4438-B5A7-25CC0572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1F0886-39BF-40A8-8D77-F7826F09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52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88DD3C-4F4F-4E06-B15F-7DAB2FA4B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3B03DA7-5F9D-4919-83B9-19BCD2D6C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53BD6D-EA11-4F99-9F78-6821D3C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411415-189B-48EA-A8E2-876B0F8F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398C3-C00A-494D-A35B-B6C4DAE7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06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4B657A-3F87-4E29-BCD7-D37FA255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DA9D09-C28C-4314-BBC5-08A353C3D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3EC896-96B8-4558-AEE0-062E80071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3EF4DA-E004-45A0-9E91-5D70047F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1CDAF-7BA1-4758-95D9-D3E1CB18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9158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432ED-FCBA-4F52-A759-477B6B49A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982438-3C14-419B-BDCE-8C8BB2D7E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EAF35D-51A0-4141-97AB-ACC9F36F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AD80AD-EC91-4C6D-B9FF-DEB6BB30B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9286B5-B03D-4EE6-B135-019C94FB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139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6DE3CE-B069-44D2-A4B9-5D3C8679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22161F-7DEF-4D0B-B8DC-702F1F773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FB009D4-3542-47F1-9134-3D0997193E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AF7C64-2649-4FC1-B7FB-E5F7C5A6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91DEE76-FFA5-42F4-8716-CEC81B82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2472184-1EF1-4E11-A3AA-5116752B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502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BFC0D-E657-430D-92D4-2063B6B5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AB3E7F-067A-444E-BEEE-865FD78E9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B38580-C54B-47E2-84E8-0A20B3DCD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6E7A17B-1AA0-4BB8-B356-B1FEB9BBB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714DB4-9233-464F-BAC7-6B87686EAF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582BF26-7FF4-42CC-8DB7-776B6EB70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B5F65AF-E53C-4BE9-9527-6F71715A1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26CF13-95E8-4EE5-97FD-AC2E84A84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357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8EAB4E-4F5E-43D6-A26E-FD99F4746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3A6D91-33B5-4DC4-B125-CA3E552CE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35A8C8-F684-49CC-9233-B14C8A8B9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20C063-B19B-4654-9A8E-73BB9FEF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77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D103D9-56F9-4F4C-9C7D-0EEFE4E62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D00B31-912A-4F6F-A071-974D10D00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AEA7B8-4F56-4B38-86F6-AA3516E95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45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F490EA-0739-480D-9E1B-D23A313E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18003F-5C8A-4C2A-8CE3-2F21CCC4A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8285CE-893F-4436-BDDC-4231852E3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D84C967-72E3-44EE-9AC0-A19D0C964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CE1B9C-EDFF-40EC-B2E5-7DDF83EB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12EFA5-F43B-4767-BEB5-1FA7CCAE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18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86C4E4-277A-4820-BC3D-AA92A41D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4863EBD-2DA9-40D0-88EF-182E3ED2F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07E6A6-9243-4F96-AD51-6A0872465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8220465-331E-4B2C-8B92-7EB9C6040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0B4CA4-2B11-462A-9369-7E4837B13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477A7EE-CE32-4563-8B3E-5A2CF16F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6250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B53B651-143C-4E81-B1E1-233F3C03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21F5F0-5517-4E25-BBF0-091AB9AE3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A326DD-4CC7-41AD-823C-A4465A2AE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4DB4B-51A6-4206-8BDC-DFC713D758E3}" type="datetimeFigureOut">
              <a:rPr lang="de-DE" smtClean="0"/>
              <a:t>10.04.2021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92B677-6772-4ABA-9F0B-92C371088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05060A-8A17-4B00-95E2-BB7215CB8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5B99C-B376-4205-AB2E-20F2BBE98AD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615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keras.io/examples/generative/wgan_gp/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youtu.be/zatoyCeZkuE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hyperlink" Target="https://youtu.be/zatoyCeZkuE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-generated-thousands-of-new-pokemon-using-ai-f8f09dc6477e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owardsdatascience.com/autoencoding-generative-adversarial-networks-16082512b58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roceedings.neurips.cc/paper/2017/file/892c3b1c6dccd52936e27cbd0ff683d6-Paper.pdf" TargetMode="External"/><Relationship Id="rId5" Type="http://schemas.openxmlformats.org/officeDocument/2006/relationships/hyperlink" Target="https://keras.io/examples/generative/dcgan_overriding_train_step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keras.io/examples/generative/wgan_g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44431-291B-4D34-BB20-7AF62C8EA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de-DE" sz="5400" dirty="0" err="1"/>
              <a:t>Pokégans</a:t>
            </a:r>
            <a:endParaRPr lang="de-DE" sz="5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F33206-53BE-47A0-8E5C-6FD14A117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AU" sz="2000" dirty="0"/>
              <a:t>Generating new Pokémon with generative adversarial networks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Pokemon Poke Ball HD wallpaper | anime | Wallpaper Better">
            <a:extLst>
              <a:ext uri="{FF2B5EF4-FFF2-40B4-BE49-F238E27FC236}">
                <a16:creationId xmlns:a16="http://schemas.microsoft.com/office/drawing/2014/main" id="{93D85466-C4E3-4903-8F3C-4816287FAA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52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0A866E4-B1C5-4DA2-AEB6-09D032823F5E}"/>
              </a:ext>
            </a:extLst>
          </p:cNvPr>
          <p:cNvSpPr txBox="1"/>
          <p:nvPr/>
        </p:nvSpPr>
        <p:spPr>
          <a:xfrm>
            <a:off x="10301795" y="6064468"/>
            <a:ext cx="2864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Nicolai Hermann,</a:t>
            </a:r>
          </a:p>
          <a:p>
            <a:r>
              <a:rPr lang="de-DE" dirty="0"/>
              <a:t>Michael Hüppe</a:t>
            </a:r>
          </a:p>
        </p:txBody>
      </p:sp>
    </p:spTree>
    <p:extLst>
      <p:ext uri="{BB962C8B-B14F-4D97-AF65-F5344CB8AC3E}">
        <p14:creationId xmlns:p14="http://schemas.microsoft.com/office/powerpoint/2010/main" val="129943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F569E36-5FE6-4776-84C4-CDBC2BC7B477}"/>
              </a:ext>
            </a:extLst>
          </p:cNvPr>
          <p:cNvGrpSpPr/>
          <p:nvPr/>
        </p:nvGrpSpPr>
        <p:grpSpPr>
          <a:xfrm>
            <a:off x="-415409" y="-7718303"/>
            <a:ext cx="15969590" cy="12192000"/>
            <a:chOff x="-765032" y="-7328338"/>
            <a:chExt cx="15969590" cy="12192000"/>
          </a:xfrm>
        </p:grpSpPr>
        <p:pic>
          <p:nvPicPr>
            <p:cNvPr id="4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51D9C466-00BA-482A-A25F-DAED0BD29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74BC58F-2B4F-474A-A4CC-7E07669E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17D477B-4C8A-46E0-9BEC-334A649B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6FCB8FF-DCDA-4D3C-A6EA-6EB637F3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390B211-81B5-463B-A8AF-B1445192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4AB1BA3-CDBC-4225-B41B-143AF14A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94163"/>
            <a:ext cx="10529667" cy="1325563"/>
          </a:xfrm>
        </p:spPr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E642FDB-2C60-4B21-9D56-7D1B8C4B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78" y="33620"/>
            <a:ext cx="2498256" cy="224374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FFC4E24-10C7-4F9E-AAC7-35FC559E231F}"/>
              </a:ext>
            </a:extLst>
          </p:cNvPr>
          <p:cNvSpPr txBox="1"/>
          <p:nvPr/>
        </p:nvSpPr>
        <p:spPr>
          <a:xfrm>
            <a:off x="611215" y="2078606"/>
            <a:ext cx="563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Employs bijective mapping (from sample space to latent space and vice versa)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Generator tries to replicate real samples from latent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Encoder generates latent points from real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two </a:t>
            </a:r>
            <a:r>
              <a:rPr lang="en-AU" dirty="0" err="1"/>
              <a:t>seperate</a:t>
            </a:r>
            <a:r>
              <a:rPr lang="en-AU" dirty="0"/>
              <a:t> discriminators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one for differentiating between real/generated samples and one for distinguishing between real/generated latent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Combines four networks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A6712D3-3905-4886-8E14-8BB52A9E3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BC894C-7895-4D86-BB00-F15BF616C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052" y="2277361"/>
            <a:ext cx="5734707" cy="44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5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361621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B07E85-2A35-4EC9-813F-421E36396B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WGAN_GP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1A61C0-D4F5-47E7-AF8A-8FAE0B8534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latin typeface="Arial" panose="020B0604020202020204" pitchFamily="34" charset="0"/>
              </a:rPr>
              <a:t>Train the generator and the discriminator and get both of their losses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Train the discriminator 5 times as much as the generator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Take the norm of the gradient and calculate the gradient penalty</a:t>
            </a:r>
          </a:p>
          <a:p>
            <a:r>
              <a:rPr lang="en-US" dirty="0">
                <a:latin typeface="Arial" panose="020B0604020202020204" pitchFamily="34" charset="0"/>
              </a:rPr>
              <a:t>Multiply this penalty with a constant weight factor and add it to the loss of the discriminator loss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Finally update the w</a:t>
            </a:r>
            <a:r>
              <a:rPr lang="en-US" dirty="0">
                <a:latin typeface="Arial" panose="020B0604020202020204" pitchFamily="34" charset="0"/>
              </a:rPr>
              <a:t>eights of the network given its optimizer </a:t>
            </a:r>
          </a:p>
          <a:p>
            <a:r>
              <a:rPr lang="en-US" dirty="0">
                <a:latin typeface="Arial" panose="020B0604020202020204" pitchFamily="34" charset="0"/>
              </a:rPr>
              <a:t>Hyperparameters: 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Batch size: 32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Optimizer: ADAM</a:t>
            </a:r>
          </a:p>
          <a:p>
            <a:pPr lvl="1"/>
            <a:r>
              <a:rPr lang="en-US" dirty="0">
                <a:latin typeface="Arial" panose="020B0604020202020204" pitchFamily="34" charset="0"/>
              </a:rPr>
              <a:t>Loss: Wasserstein distance</a:t>
            </a:r>
          </a:p>
          <a:p>
            <a:pPr lvl="1"/>
            <a:r>
              <a:rPr lang="en-US" b="0" i="0" dirty="0">
                <a:effectLst/>
                <a:latin typeface="Arial" panose="020B0604020202020204" pitchFamily="34" charset="0"/>
              </a:rPr>
              <a:t>Learning rate: 0.0002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CD07D6A-5992-4448-A8C3-FA94593E5D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AEGAN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A0EA3F9-F2A4-4980-B5D3-53E5278650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1 training step: 8 updates ( 2 x 8 = 16 in total)</a:t>
            </a:r>
          </a:p>
          <a:p>
            <a:r>
              <a:rPr lang="en-US" dirty="0"/>
              <a:t>Discriminator is trained on two real data batches </a:t>
            </a:r>
          </a:p>
          <a:p>
            <a:pPr lvl="1"/>
            <a:r>
              <a:rPr lang="en-US" dirty="0"/>
              <a:t>Image discriminator -&gt; additional batch of reconstructed and generated images</a:t>
            </a:r>
          </a:p>
          <a:p>
            <a:pPr lvl="1"/>
            <a:r>
              <a:rPr lang="en-US" dirty="0"/>
              <a:t>Latent discriminator -&gt; additional batch of reconstructed latent vectors and one of embedded real images</a:t>
            </a:r>
          </a:p>
          <a:p>
            <a:r>
              <a:rPr lang="en-US" dirty="0"/>
              <a:t>Hyperparameters:</a:t>
            </a:r>
          </a:p>
          <a:p>
            <a:pPr lvl="1"/>
            <a:r>
              <a:rPr lang="en-US" dirty="0"/>
              <a:t>Batch size: 32</a:t>
            </a:r>
          </a:p>
          <a:p>
            <a:pPr lvl="1"/>
            <a:r>
              <a:rPr lang="en-US" dirty="0"/>
              <a:t>Latent space: 72</a:t>
            </a:r>
          </a:p>
          <a:p>
            <a:pPr lvl="1"/>
            <a:r>
              <a:rPr lang="en-US" dirty="0"/>
              <a:t>Loss: binary Cross entropy</a:t>
            </a:r>
          </a:p>
          <a:p>
            <a:pPr lvl="1"/>
            <a:r>
              <a:rPr lang="en-US" dirty="0"/>
              <a:t>Learning rate: 0.0005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91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441448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Implementation WGAN-GP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1A61C0-D4F5-47E7-AF8A-8FAE0B853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259136" cy="3684588"/>
          </a:xfrm>
        </p:spPr>
        <p:txBody>
          <a:bodyPr>
            <a:normAutofit fontScale="92500"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hlinkClick r:id="rId5"/>
              </a:rPr>
              <a:t>Modified official </a:t>
            </a:r>
            <a:r>
              <a:rPr lang="en-US" b="0" i="0" dirty="0" err="1">
                <a:effectLst/>
                <a:latin typeface="Arial" panose="020B0604020202020204" pitchFamily="34" charset="0"/>
                <a:hlinkClick r:id="rId5"/>
              </a:rPr>
              <a:t>keras</a:t>
            </a:r>
            <a:r>
              <a:rPr lang="en-US" b="0" i="0" dirty="0">
                <a:effectLst/>
                <a:latin typeface="Arial" panose="020B0604020202020204" pitchFamily="34" charset="0"/>
                <a:hlinkClick r:id="rId5"/>
              </a:rPr>
              <a:t> implementation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Define generator and discriminator as functions</a:t>
            </a:r>
          </a:p>
          <a:p>
            <a:r>
              <a:rPr lang="en-US" dirty="0">
                <a:latin typeface="Arial" panose="020B0604020202020204" pitchFamily="34" charset="0"/>
              </a:rPr>
              <a:t>WGAN class combine both models and override </a:t>
            </a:r>
            <a:r>
              <a:rPr lang="en-US" dirty="0" err="1">
                <a:latin typeface="Arial" panose="020B0604020202020204" pitchFamily="34" charset="0"/>
              </a:rPr>
              <a:t>train_function</a:t>
            </a:r>
            <a:r>
              <a:rPr lang="en-US" dirty="0">
                <a:latin typeface="Arial" panose="020B0604020202020204" pitchFamily="34" charset="0"/>
              </a:rPr>
              <a:t> and employ gradient penalty</a:t>
            </a:r>
          </a:p>
          <a:p>
            <a:r>
              <a:rPr lang="en-US" dirty="0" err="1">
                <a:latin typeface="Arial" panose="020B0604020202020204" pitchFamily="34" charset="0"/>
              </a:rPr>
              <a:t>GANmonitor</a:t>
            </a:r>
            <a:r>
              <a:rPr lang="en-US" dirty="0">
                <a:latin typeface="Arial" panose="020B0604020202020204" pitchFamily="34" charset="0"/>
              </a:rPr>
              <a:t> class: create </a:t>
            </a:r>
            <a:r>
              <a:rPr lang="en-US" dirty="0" err="1">
                <a:latin typeface="Arial" panose="020B0604020202020204" pitchFamily="34" charset="0"/>
              </a:rPr>
              <a:t>callball</a:t>
            </a:r>
            <a:r>
              <a:rPr lang="en-US" dirty="0">
                <a:latin typeface="Arial" panose="020B0604020202020204" pitchFamily="34" charset="0"/>
              </a:rPr>
              <a:t> function and define what to do after an epoch (save model and images)</a:t>
            </a:r>
          </a:p>
          <a:p>
            <a:r>
              <a:rPr lang="en-US" dirty="0">
                <a:latin typeface="Arial" panose="020B0604020202020204" pitchFamily="34" charset="0"/>
              </a:rPr>
              <a:t>Define Wasserstein for both models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Compile both models with ADAM </a:t>
            </a:r>
            <a:r>
              <a:rPr lang="en-US" dirty="0">
                <a:latin typeface="Arial" panose="020B0604020202020204" pitchFamily="34" charset="0"/>
              </a:rPr>
              <a:t>optimizer and Wasserstein loss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3A5D13-B448-498D-89C5-596888FE3C2B}"/>
              </a:ext>
            </a:extLst>
          </p:cNvPr>
          <p:cNvSpPr txBox="1"/>
          <p:nvPr/>
        </p:nvSpPr>
        <p:spPr>
          <a:xfrm>
            <a:off x="8558048" y="67884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Used</a:t>
            </a:r>
            <a:r>
              <a:rPr lang="de-DE" dirty="0"/>
              <a:t>: </a:t>
            </a:r>
            <a:r>
              <a:rPr lang="de-DE" dirty="0" err="1"/>
              <a:t>tf</a:t>
            </a:r>
            <a:r>
              <a:rPr lang="de-DE" dirty="0"/>
              <a:t>, </a:t>
            </a:r>
            <a:r>
              <a:rPr lang="de-DE" dirty="0" err="1"/>
              <a:t>keras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842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477734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Implementation AEGAN_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81A61C0-D4F5-47E7-AF8A-8FAE0B853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259136" cy="368458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The AEGAN paper offered a code, constructed for the ’anime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faces’dataset</a:t>
            </a:r>
            <a:r>
              <a:rPr lang="en-US" b="0" i="0" dirty="0">
                <a:effectLst/>
                <a:latin typeface="Arial" panose="020B0604020202020204" pitchFamily="34" charset="0"/>
              </a:rPr>
              <a:t> 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only keeping the rough architecture of the model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relying more on sub-class models was a big mistake as saving them, while using custom layers, is almost impossible.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switch back to functional models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Overwrite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trainstep</a:t>
            </a:r>
            <a:r>
              <a:rPr lang="en-US" b="0" i="0" dirty="0">
                <a:effectLst/>
                <a:latin typeface="Arial" panose="020B0604020202020204" pitchFamily="34" charset="0"/>
              </a:rPr>
              <a:t> function to use ”.fit” and ”.compile”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23A5D13-B448-498D-89C5-596888FE3C2B}"/>
              </a:ext>
            </a:extLst>
          </p:cNvPr>
          <p:cNvSpPr txBox="1"/>
          <p:nvPr/>
        </p:nvSpPr>
        <p:spPr>
          <a:xfrm>
            <a:off x="8558048" y="678847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Used</a:t>
            </a:r>
            <a:r>
              <a:rPr lang="de-DE" dirty="0"/>
              <a:t>: </a:t>
            </a:r>
            <a:r>
              <a:rPr lang="de-DE" dirty="0" err="1"/>
              <a:t>tf</a:t>
            </a:r>
            <a:r>
              <a:rPr lang="de-DE" dirty="0"/>
              <a:t>, </a:t>
            </a:r>
            <a:r>
              <a:rPr lang="de-DE" dirty="0" err="1"/>
              <a:t>keras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677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550306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08B6975-496A-4AB5-881A-B018BC46A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33" y="1329821"/>
            <a:ext cx="5238922" cy="573406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C3E305AF-023B-4AE1-9265-ED2A49878CF0}"/>
              </a:ext>
            </a:extLst>
          </p:cNvPr>
          <p:cNvSpPr txBox="1"/>
          <p:nvPr/>
        </p:nvSpPr>
        <p:spPr>
          <a:xfrm>
            <a:off x="7020321" y="2592446"/>
            <a:ext cx="46627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After training and </a:t>
            </a:r>
            <a:r>
              <a:rPr lang="de-DE" dirty="0" err="1"/>
              <a:t>browsing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criteria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to </a:t>
            </a:r>
            <a:r>
              <a:rPr lang="de-DE" dirty="0" err="1"/>
              <a:t>determine</a:t>
            </a:r>
            <a:r>
              <a:rPr lang="de-DE" dirty="0"/>
              <a:t> the </a:t>
            </a:r>
            <a:r>
              <a:rPr lang="de-DE" dirty="0" err="1"/>
              <a:t>qualtiy</a:t>
            </a:r>
            <a:r>
              <a:rPr lang="de-DE" dirty="0"/>
              <a:t> of the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7793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281791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DCGAN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38413C3-1DF9-4344-BABE-C6265D5C59D9}"/>
              </a:ext>
            </a:extLst>
          </p:cNvPr>
          <p:cNvSpPr>
            <a:spLocks noGrp="1" noChangeAspect="1" noChangeArrowheads="1"/>
          </p:cNvSpPr>
          <p:nvPr>
            <p:ph sz="half" idx="2"/>
          </p:nvPr>
        </p:nvSpPr>
        <p:spPr bwMode="auto">
          <a:xfrm>
            <a:off x="8775695" y="2388283"/>
            <a:ext cx="3539676" cy="422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de-DE" dirty="0"/>
              <a:t>0-50: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and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  <a:p>
            <a:r>
              <a:rPr lang="de-DE" dirty="0"/>
              <a:t>50-100: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color</a:t>
            </a:r>
            <a:endParaRPr lang="de-DE" dirty="0"/>
          </a:p>
          <a:p>
            <a:r>
              <a:rPr lang="de-DE" dirty="0"/>
              <a:t>100-150: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artifacts</a:t>
            </a:r>
            <a:endParaRPr lang="de-DE" dirty="0"/>
          </a:p>
          <a:p>
            <a:r>
              <a:rPr lang="de-DE" dirty="0"/>
              <a:t>150: </a:t>
            </a:r>
            <a:r>
              <a:rPr lang="de-DE" dirty="0" err="1"/>
              <a:t>hints</a:t>
            </a:r>
            <a:r>
              <a:rPr lang="de-DE" dirty="0"/>
              <a:t> </a:t>
            </a:r>
            <a:r>
              <a:rPr lang="de-DE" dirty="0" err="1"/>
              <a:t>ofblack</a:t>
            </a:r>
            <a:r>
              <a:rPr lang="de-DE" dirty="0"/>
              <a:t> </a:t>
            </a:r>
            <a:r>
              <a:rPr lang="de-DE" dirty="0" err="1"/>
              <a:t>lining</a:t>
            </a:r>
            <a:r>
              <a:rPr lang="de-DE" dirty="0"/>
              <a:t> </a:t>
            </a:r>
          </a:p>
          <a:p>
            <a:r>
              <a:rPr lang="de-DE" dirty="0"/>
              <a:t>150- 900: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improvements</a:t>
            </a:r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C68DBE4-4C69-47C4-8C1F-949E8E8A2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73" y="2236222"/>
            <a:ext cx="8477707" cy="4222296"/>
          </a:xfrm>
          <a:prstGeom prst="rect">
            <a:avLst/>
          </a:prstGeom>
        </p:spPr>
      </p:pic>
      <p:sp>
        <p:nvSpPr>
          <p:cNvPr id="14" name="AutoShape 4">
            <a:hlinkClick r:id="rId6"/>
            <a:extLst>
              <a:ext uri="{FF2B5EF4-FFF2-40B4-BE49-F238E27FC236}">
                <a16:creationId xmlns:a16="http://schemas.microsoft.com/office/drawing/2014/main" id="{D7F4645D-6793-41DB-B4F7-B17AA283D27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62913" y="1532950"/>
            <a:ext cx="3049249" cy="5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err="1">
                <a:solidFill>
                  <a:schemeClr val="accent1">
                    <a:lumMod val="75000"/>
                  </a:schemeClr>
                </a:solidFill>
              </a:rPr>
              <a:t>Animated</a:t>
            </a:r>
            <a:r>
              <a:rPr lang="de-DE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u="sng" dirty="0" err="1">
                <a:solidFill>
                  <a:schemeClr val="accent1">
                    <a:lumMod val="75000"/>
                  </a:schemeClr>
                </a:solidFill>
              </a:rPr>
              <a:t>progress</a:t>
            </a:r>
            <a:endParaRPr lang="de-DE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601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281791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WGAN-GP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38413C3-1DF9-4344-BABE-C6265D5C59D9}"/>
              </a:ext>
            </a:extLst>
          </p:cNvPr>
          <p:cNvSpPr>
            <a:spLocks noGrp="1" noChangeAspect="1" noChangeArrowheads="1"/>
          </p:cNvSpPr>
          <p:nvPr>
            <p:ph sz="half" idx="2"/>
          </p:nvPr>
        </p:nvSpPr>
        <p:spPr bwMode="auto">
          <a:xfrm>
            <a:off x="363866" y="2085177"/>
            <a:ext cx="13932706" cy="15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r>
              <a:rPr lang="de-DE" dirty="0"/>
              <a:t>0-3: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  <a:p>
            <a:r>
              <a:rPr lang="de-DE" dirty="0"/>
              <a:t>3-12: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lining</a:t>
            </a:r>
            <a:endParaRPr lang="de-DE" dirty="0"/>
          </a:p>
          <a:p>
            <a:r>
              <a:rPr lang="de-DE" dirty="0"/>
              <a:t>12-27: </a:t>
            </a:r>
            <a:r>
              <a:rPr lang="de-DE" dirty="0" err="1"/>
              <a:t>shadows</a:t>
            </a:r>
            <a:r>
              <a:rPr lang="de-DE" dirty="0"/>
              <a:t> and </a:t>
            </a:r>
            <a:r>
              <a:rPr lang="de-DE" dirty="0" err="1"/>
              <a:t>highlights</a:t>
            </a:r>
            <a:endParaRPr lang="de-DE" dirty="0"/>
          </a:p>
          <a:p>
            <a:r>
              <a:rPr lang="de-DE" dirty="0"/>
              <a:t>27-42: </a:t>
            </a:r>
            <a:r>
              <a:rPr lang="de-DE" dirty="0" err="1"/>
              <a:t>eyes</a:t>
            </a:r>
            <a:r>
              <a:rPr lang="de-DE" dirty="0"/>
              <a:t> (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hints</a:t>
            </a:r>
            <a:r>
              <a:rPr lang="de-DE" dirty="0"/>
              <a:t> at </a:t>
            </a:r>
            <a:r>
              <a:rPr lang="de-DE" dirty="0" err="1"/>
              <a:t>limbs</a:t>
            </a:r>
            <a:r>
              <a:rPr lang="de-DE" dirty="0"/>
              <a:t> but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)</a:t>
            </a:r>
          </a:p>
        </p:txBody>
      </p:sp>
      <p:sp>
        <p:nvSpPr>
          <p:cNvPr id="14" name="AutoShape 4">
            <a:hlinkClick r:id="rId5"/>
            <a:extLst>
              <a:ext uri="{FF2B5EF4-FFF2-40B4-BE49-F238E27FC236}">
                <a16:creationId xmlns:a16="http://schemas.microsoft.com/office/drawing/2014/main" id="{D7F4645D-6793-41DB-B4F7-B17AA283D27E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62913" y="1532950"/>
            <a:ext cx="3049249" cy="54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u="sng" dirty="0" err="1">
                <a:solidFill>
                  <a:schemeClr val="accent1">
                    <a:lumMod val="75000"/>
                  </a:schemeClr>
                </a:solidFill>
              </a:rPr>
              <a:t>Animated</a:t>
            </a:r>
            <a:r>
              <a:rPr lang="de-DE" u="sng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u="sng" dirty="0" err="1">
                <a:solidFill>
                  <a:schemeClr val="accent1">
                    <a:lumMod val="75000"/>
                  </a:schemeClr>
                </a:solidFill>
              </a:rPr>
              <a:t>progress</a:t>
            </a:r>
            <a:endParaRPr lang="de-DE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2573AB-8A41-476D-A3B7-6F9B0BDE4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13" y="3737794"/>
            <a:ext cx="4746171" cy="28328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913223B-0511-4CF6-A8D1-39720B148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48145" y="3860376"/>
            <a:ext cx="4746170" cy="270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82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281791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AEGAN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81249-BC7B-4B99-B436-8B397A371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1685268"/>
            <a:ext cx="3429000" cy="279213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</a:rPr>
              <a:t>0-5: white background and darker lining</a:t>
            </a:r>
          </a:p>
          <a:p>
            <a:r>
              <a:rPr lang="en-US" dirty="0">
                <a:latin typeface="Arial" panose="020B0604020202020204" pitchFamily="34" charset="0"/>
              </a:rPr>
              <a:t>5-30: shading </a:t>
            </a:r>
          </a:p>
          <a:p>
            <a:r>
              <a:rPr lang="en-US" dirty="0">
                <a:latin typeface="Arial" panose="020B0604020202020204" pitchFamily="34" charset="0"/>
              </a:rPr>
              <a:t>30-50: body shapes and distinct limbs</a:t>
            </a:r>
          </a:p>
          <a:p>
            <a:r>
              <a:rPr lang="en-US" dirty="0">
                <a:latin typeface="Arial" panose="020B0604020202020204" pitchFamily="34" charset="0"/>
              </a:rPr>
              <a:t>70+ eyes </a:t>
            </a:r>
          </a:p>
          <a:p>
            <a:endParaRPr lang="de-DE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75677D5-88FC-469A-A1AB-A739B7C72F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8B36A0-594E-4C49-B3EB-CE0012E13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1" y="2124959"/>
            <a:ext cx="7868816" cy="47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93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90E4F05A-AD6F-4301-927B-40E8AEC71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73" y="4108321"/>
            <a:ext cx="7718834" cy="2894562"/>
          </a:xfrm>
          <a:prstGeom prst="rect">
            <a:avLst/>
          </a:prstGeom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281791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75677D5-88FC-469A-A1AB-A739B7C72F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9B6C94B-82DA-4B20-9BE3-0667E525F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20090" y="2557443"/>
            <a:ext cx="3591517" cy="4141082"/>
          </a:xfrm>
        </p:spPr>
        <p:txBody>
          <a:bodyPr>
            <a:normAutofit/>
          </a:bodyPr>
          <a:lstStyle/>
          <a:p>
            <a:r>
              <a:rPr lang="de-DE" dirty="0"/>
              <a:t>Both WGAN-GP and AEGAN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and better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fewer</a:t>
            </a:r>
            <a:r>
              <a:rPr lang="de-DE" dirty="0"/>
              <a:t> </a:t>
            </a:r>
            <a:r>
              <a:rPr lang="de-DE" dirty="0" err="1"/>
              <a:t>training</a:t>
            </a:r>
            <a:endParaRPr lang="de-DE" dirty="0"/>
          </a:p>
          <a:p>
            <a:r>
              <a:rPr lang="de-DE" dirty="0" err="1"/>
              <a:t>While</a:t>
            </a:r>
            <a:r>
              <a:rPr lang="de-DE" dirty="0"/>
              <a:t> WGAN-</a:t>
            </a:r>
            <a:r>
              <a:rPr lang="de-DE" dirty="0" err="1"/>
              <a:t>GP‘s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prominent </a:t>
            </a:r>
            <a:r>
              <a:rPr lang="de-DE" dirty="0" err="1"/>
              <a:t>eyes</a:t>
            </a:r>
            <a:r>
              <a:rPr lang="de-DE" dirty="0"/>
              <a:t> AEGAN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distinct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shapes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1CE2C25-AC61-4FC6-B787-26208AE87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498" y="1473459"/>
            <a:ext cx="7650409" cy="31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11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281791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Outlook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81249-BC7B-4B99-B436-8B397A371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7626" y="2146273"/>
            <a:ext cx="6619296" cy="4402193"/>
          </a:xfrm>
        </p:spPr>
        <p:txBody>
          <a:bodyPr>
            <a:normAutofit/>
          </a:bodyPr>
          <a:lstStyle/>
          <a:p>
            <a:r>
              <a:rPr lang="de-DE" dirty="0" err="1"/>
              <a:t>Combining</a:t>
            </a:r>
            <a:r>
              <a:rPr lang="de-DE" dirty="0"/>
              <a:t> AEGAN and WGAN-GP</a:t>
            </a:r>
          </a:p>
          <a:p>
            <a:r>
              <a:rPr lang="de-DE" dirty="0"/>
              <a:t>Color </a:t>
            </a:r>
            <a:r>
              <a:rPr lang="de-DE" dirty="0" err="1"/>
              <a:t>coding</a:t>
            </a:r>
            <a:endParaRPr lang="de-DE" dirty="0"/>
          </a:p>
          <a:p>
            <a:r>
              <a:rPr lang="de-DE" dirty="0"/>
              <a:t>Class </a:t>
            </a:r>
            <a:r>
              <a:rPr lang="de-DE" dirty="0" err="1"/>
              <a:t>conditional</a:t>
            </a:r>
            <a:r>
              <a:rPr lang="de-DE" dirty="0"/>
              <a:t> </a:t>
            </a:r>
            <a:r>
              <a:rPr lang="de-DE" dirty="0" err="1"/>
              <a:t>grouped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body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</a:p>
          <a:p>
            <a:r>
              <a:rPr lang="de-DE" dirty="0" err="1"/>
              <a:t>Classifier</a:t>
            </a:r>
            <a:r>
              <a:rPr lang="de-DE" dirty="0"/>
              <a:t> to </a:t>
            </a:r>
            <a:r>
              <a:rPr lang="de-DE" dirty="0" err="1"/>
              <a:t>attribute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pokemon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, type, </a:t>
            </a:r>
            <a:r>
              <a:rPr lang="de-DE" dirty="0" err="1"/>
              <a:t>move</a:t>
            </a:r>
            <a:r>
              <a:rPr lang="de-DE" dirty="0"/>
              <a:t>-sets</a:t>
            </a:r>
          </a:p>
          <a:p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: </a:t>
            </a:r>
            <a:r>
              <a:rPr lang="de-DE" dirty="0" err="1"/>
              <a:t>inspiration</a:t>
            </a:r>
            <a:r>
              <a:rPr lang="de-DE" dirty="0"/>
              <a:t> for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designs</a:t>
            </a:r>
            <a:r>
              <a:rPr lang="de-DE" dirty="0"/>
              <a:t> to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artists</a:t>
            </a:r>
            <a:r>
              <a:rPr lang="de-DE" dirty="0"/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885689E-30CF-4775-8115-783DD1544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450" y="6061286"/>
            <a:ext cx="11085099" cy="73381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E44711C-4125-4A88-A18E-0FC7B877F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922" y="2301551"/>
            <a:ext cx="4416878" cy="352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okemon Poke Ball HD wallpaper | anime | Wallpaper Better">
            <a:extLst>
              <a:ext uri="{FF2B5EF4-FFF2-40B4-BE49-F238E27FC236}">
                <a16:creationId xmlns:a16="http://schemas.microsoft.com/office/drawing/2014/main" id="{FC1162EC-CBD6-4C36-98CE-B79ED4D3E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D4B0AF-AD0F-4DA3-850D-A4A8CF29E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Table of </a:t>
            </a:r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11CD2F-B059-48DA-A941-347CF5015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690688"/>
            <a:ext cx="2580290" cy="4598276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Data</a:t>
            </a:r>
          </a:p>
          <a:p>
            <a:pPr lvl="1"/>
            <a:r>
              <a:rPr lang="de-DE" dirty="0" err="1"/>
              <a:t>webscraping</a:t>
            </a:r>
            <a:endParaRPr lang="de-DE" dirty="0"/>
          </a:p>
          <a:p>
            <a:pPr lvl="1"/>
            <a:r>
              <a:rPr lang="de-DE" dirty="0" err="1"/>
              <a:t>uniforming</a:t>
            </a:r>
            <a:endParaRPr lang="de-DE" dirty="0"/>
          </a:p>
          <a:p>
            <a:r>
              <a:rPr lang="de-DE" dirty="0"/>
              <a:t>Inspiration</a:t>
            </a:r>
          </a:p>
          <a:p>
            <a:r>
              <a:rPr lang="de-DE" dirty="0"/>
              <a:t>Model</a:t>
            </a:r>
          </a:p>
          <a:p>
            <a:pPr lvl="1"/>
            <a:r>
              <a:rPr lang="de-DE" dirty="0" err="1"/>
              <a:t>Vanilla</a:t>
            </a:r>
            <a:r>
              <a:rPr lang="de-DE" dirty="0"/>
              <a:t> GAN</a:t>
            </a:r>
          </a:p>
          <a:p>
            <a:pPr lvl="1"/>
            <a:r>
              <a:rPr lang="de-DE" dirty="0"/>
              <a:t>Problems</a:t>
            </a:r>
          </a:p>
          <a:p>
            <a:pPr lvl="1"/>
            <a:r>
              <a:rPr lang="de-DE" dirty="0"/>
              <a:t>Solution</a:t>
            </a:r>
          </a:p>
          <a:p>
            <a:pPr lvl="2"/>
            <a:r>
              <a:rPr lang="de-DE" dirty="0"/>
              <a:t>WGAN-GP</a:t>
            </a:r>
          </a:p>
          <a:p>
            <a:pPr lvl="2"/>
            <a:r>
              <a:rPr lang="de-DE" dirty="0"/>
              <a:t>AEGAN</a:t>
            </a:r>
          </a:p>
          <a:p>
            <a:r>
              <a:rPr lang="de-DE" dirty="0"/>
              <a:t>Training</a:t>
            </a:r>
          </a:p>
          <a:p>
            <a:r>
              <a:rPr lang="de-DE" dirty="0"/>
              <a:t>Implementation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8CF0A0A-D6C6-431A-B974-1AA55A50FBE1}"/>
              </a:ext>
            </a:extLst>
          </p:cNvPr>
          <p:cNvSpPr txBox="1">
            <a:spLocks/>
          </p:cNvSpPr>
          <p:nvPr/>
        </p:nvSpPr>
        <p:spPr>
          <a:xfrm>
            <a:off x="4041227" y="1699721"/>
            <a:ext cx="3252952" cy="4589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000"/>
              <a:buFont typeface="Arial" panose="020B0604020202020204" pitchFamily="34" charset="0"/>
              <a:buChar char="•"/>
            </a:pPr>
            <a:r>
              <a:rPr lang="de-DE" sz="24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Results</a:t>
            </a:r>
            <a:endParaRPr lang="de-DE" sz="2400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de-DE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DCGAN</a:t>
            </a:r>
            <a:endParaRPr lang="de-DE" sz="3600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de-DE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WGAN-GP</a:t>
            </a:r>
            <a:endParaRPr lang="de-DE" sz="3600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de-DE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AEGAN</a:t>
            </a:r>
            <a:endParaRPr lang="de-DE" sz="3600" dirty="0">
              <a:effectLst/>
            </a:endParaRPr>
          </a:p>
          <a:p>
            <a:pPr marL="685800" indent="-228600" algn="l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de-DE" sz="24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Comparison</a:t>
            </a:r>
            <a:endParaRPr lang="de-DE" sz="36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de-DE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Outlook</a:t>
            </a:r>
            <a:endParaRPr lang="de-DE" sz="3600" dirty="0">
              <a:effectLst/>
            </a:endParaRPr>
          </a:p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de-DE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References</a:t>
            </a:r>
            <a:endParaRPr lang="de-DE" sz="3600" dirty="0">
              <a:effectLst/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8089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281791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Proudest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achievements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CF4A0E8-FCD8-4654-B285-3537A46AA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2642" y="1545263"/>
            <a:ext cx="7782468" cy="3684588"/>
          </a:xfrm>
        </p:spPr>
        <p:txBody>
          <a:bodyPr/>
          <a:lstStyle/>
          <a:p>
            <a:r>
              <a:rPr lang="de-DE" dirty="0" err="1"/>
              <a:t>Webscraping</a:t>
            </a:r>
            <a:r>
              <a:rPr lang="de-DE" dirty="0"/>
              <a:t> and </a:t>
            </a:r>
            <a:r>
              <a:rPr lang="de-DE" dirty="0" err="1"/>
              <a:t>uniforming</a:t>
            </a:r>
            <a:r>
              <a:rPr lang="de-DE" dirty="0"/>
              <a:t> for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in the </a:t>
            </a:r>
            <a:r>
              <a:rPr lang="de-DE" dirty="0" err="1"/>
              <a:t>biggest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find</a:t>
            </a:r>
          </a:p>
          <a:p>
            <a:r>
              <a:rPr lang="de-DE" dirty="0" err="1"/>
              <a:t>Implementing</a:t>
            </a:r>
            <a:r>
              <a:rPr lang="de-DE" dirty="0"/>
              <a:t> a </a:t>
            </a:r>
            <a:r>
              <a:rPr lang="de-DE" dirty="0" err="1"/>
              <a:t>newer</a:t>
            </a:r>
            <a:r>
              <a:rPr lang="de-DE" dirty="0"/>
              <a:t> and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paper</a:t>
            </a:r>
            <a:r>
              <a:rPr lang="de-DE" dirty="0"/>
              <a:t> and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to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(AEGAN) 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3660998-6312-4E99-82D9-3A609FF07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7534" y="3387557"/>
            <a:ext cx="9834466" cy="338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4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7F0509-EC28-4499-9D22-574FFAFB3C61}"/>
              </a:ext>
            </a:extLst>
          </p:cNvPr>
          <p:cNvGrpSpPr/>
          <p:nvPr/>
        </p:nvGrpSpPr>
        <p:grpSpPr>
          <a:xfrm>
            <a:off x="-281791" y="-7844631"/>
            <a:ext cx="15969590" cy="12192000"/>
            <a:chOff x="-765032" y="-7328338"/>
            <a:chExt cx="15969590" cy="12192000"/>
          </a:xfrm>
        </p:grpSpPr>
        <p:pic>
          <p:nvPicPr>
            <p:cNvPr id="8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88BFF049-F9EC-4118-AF54-C9CAB7D65B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77142B2-21A4-475E-8895-9731180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D532E2C-90DC-4885-8FA8-C749A875C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7D74981-9EB0-426F-B58D-542A41FFE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EB2853E4-1BDB-4DAD-89BC-676891712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85878DD-50A3-4A0E-93A1-DB933063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6356"/>
            <a:ext cx="10515600" cy="1325563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281249-BC7B-4B99-B436-8B397A371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232592"/>
            <a:ext cx="10620829" cy="2179751"/>
          </a:xfrm>
        </p:spPr>
        <p:txBody>
          <a:bodyPr>
            <a:normAutofit fontScale="70000" lnSpcReduction="20000"/>
          </a:bodyPr>
          <a:lstStyle/>
          <a:p>
            <a:r>
              <a:rPr lang="nl-NL" b="0" i="0" dirty="0">
                <a:effectLst/>
                <a:latin typeface="Arial" panose="020B0604020202020204" pitchFamily="34" charset="0"/>
                <a:hlinkClick r:id="rId5"/>
              </a:rPr>
              <a:t>Franc ̧ois Chollet. Dcgan-gp overriding model.trainste p</a:t>
            </a:r>
            <a:r>
              <a:rPr lang="nl-NL" b="0" i="0" dirty="0">
                <a:effectLst/>
                <a:latin typeface="Courier New" panose="02070309020205020404" pitchFamily="49" charset="0"/>
                <a:hlinkClick r:id="rId5"/>
              </a:rPr>
              <a:t>.</a:t>
            </a:r>
            <a:r>
              <a:rPr lang="nl-NL" b="0" i="0" dirty="0">
                <a:effectLst/>
                <a:latin typeface="Arial" panose="020B0604020202020204" pitchFamily="34" charset="0"/>
                <a:hlinkClick r:id="rId5"/>
              </a:rPr>
              <a:t>2020</a:t>
            </a:r>
            <a:endParaRPr lang="nl-NL" b="0" i="0" dirty="0">
              <a:effectLst/>
              <a:latin typeface="Arial" panose="020B0604020202020204" pitchFamily="34" charset="0"/>
            </a:endParaRPr>
          </a:p>
          <a:p>
            <a:r>
              <a:rPr lang="de-DE" b="0" i="0" dirty="0">
                <a:effectLst/>
                <a:latin typeface="Arial" panose="020B0604020202020204" pitchFamily="34" charset="0"/>
                <a:hlinkClick r:id="rId6"/>
              </a:rPr>
              <a:t>Ishaan Gulrajani, Faruk Ahmed, Martin Arjovsky, Vincent Dumoulin, and Aaron C Courville.Improved training of wasserstein gans. 30, 2017.</a:t>
            </a:r>
            <a:endParaRPr lang="de-DE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  <a:hlinkClick r:id="rId7"/>
              </a:rPr>
              <a:t>Conor </a:t>
            </a:r>
            <a:r>
              <a:rPr lang="en-US" b="0" i="0" dirty="0" err="1">
                <a:effectLst/>
                <a:latin typeface="Arial" panose="020B0604020202020204" pitchFamily="34" charset="0"/>
                <a:hlinkClick r:id="rId7"/>
              </a:rPr>
              <a:t>Lazarou</a:t>
            </a:r>
            <a:r>
              <a:rPr lang="en-US" b="0" i="0" dirty="0">
                <a:effectLst/>
                <a:latin typeface="Arial" panose="020B0604020202020204" pitchFamily="34" charset="0"/>
                <a:hlinkClick r:id="rId7"/>
              </a:rPr>
              <a:t>. Autoencoding generative adversarial networks. 2020</a:t>
            </a:r>
            <a:r>
              <a:rPr lang="en-US" b="0" i="0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  <a:hlinkClick r:id="rId8"/>
              </a:rPr>
              <a:t>Conor </a:t>
            </a:r>
            <a:r>
              <a:rPr lang="en-US" b="0" i="0" dirty="0" err="1">
                <a:effectLst/>
                <a:latin typeface="Arial" panose="020B0604020202020204" pitchFamily="34" charset="0"/>
                <a:hlinkClick r:id="rId8"/>
              </a:rPr>
              <a:t>Lazarou</a:t>
            </a:r>
            <a:r>
              <a:rPr lang="en-US" b="0" i="0" dirty="0">
                <a:effectLst/>
                <a:latin typeface="Arial" panose="020B0604020202020204" pitchFamily="34" charset="0"/>
                <a:hlinkClick r:id="rId8"/>
              </a:rPr>
              <a:t>. I generated thousands of new </a:t>
            </a:r>
            <a:r>
              <a:rPr lang="en-US" b="0" i="0" dirty="0" err="1">
                <a:effectLst/>
                <a:latin typeface="Arial" panose="020B0604020202020204" pitchFamily="34" charset="0"/>
                <a:hlinkClick r:id="rId8"/>
              </a:rPr>
              <a:t>pokemon</a:t>
            </a:r>
            <a:r>
              <a:rPr lang="en-US" b="0" i="0" dirty="0">
                <a:effectLst/>
                <a:latin typeface="Arial" panose="020B0604020202020204" pitchFamily="34" charset="0"/>
                <a:hlinkClick r:id="rId8"/>
              </a:rPr>
              <a:t> using ai. 2020.</a:t>
            </a:r>
          </a:p>
          <a:p>
            <a:r>
              <a:rPr lang="de-DE" b="0" i="0" dirty="0">
                <a:effectLst/>
                <a:latin typeface="Arial" panose="020B0604020202020204" pitchFamily="34" charset="0"/>
                <a:hlinkClick r:id="rId9"/>
              </a:rPr>
              <a:t>Aakash Kumar </a:t>
            </a:r>
            <a:r>
              <a:rPr lang="de-DE" b="0" i="0" dirty="0" err="1">
                <a:effectLst/>
                <a:latin typeface="Arial" panose="020B0604020202020204" pitchFamily="34" charset="0"/>
                <a:hlinkClick r:id="rId9"/>
              </a:rPr>
              <a:t>Nain</a:t>
            </a:r>
            <a:r>
              <a:rPr lang="de-DE" b="0" i="0" dirty="0">
                <a:effectLst/>
                <a:latin typeface="Arial" panose="020B0604020202020204" pitchFamily="34" charset="0"/>
                <a:hlinkClick r:id="rId9"/>
              </a:rPr>
              <a:t>. </a:t>
            </a:r>
            <a:r>
              <a:rPr lang="de-DE" b="0" i="0" dirty="0" err="1">
                <a:effectLst/>
                <a:latin typeface="Arial" panose="020B0604020202020204" pitchFamily="34" charset="0"/>
                <a:hlinkClick r:id="rId9"/>
              </a:rPr>
              <a:t>Wgan-gp</a:t>
            </a:r>
            <a:r>
              <a:rPr lang="de-DE" b="0" i="0" dirty="0">
                <a:effectLst/>
                <a:latin typeface="Arial" panose="020B0604020202020204" pitchFamily="34" charset="0"/>
                <a:hlinkClick r:id="rId9"/>
              </a:rPr>
              <a:t> </a:t>
            </a:r>
            <a:r>
              <a:rPr lang="de-DE" b="0" i="0" dirty="0" err="1">
                <a:effectLst/>
                <a:latin typeface="Arial" panose="020B0604020202020204" pitchFamily="34" charset="0"/>
                <a:hlinkClick r:id="rId9"/>
              </a:rPr>
              <a:t>overriding</a:t>
            </a:r>
            <a:r>
              <a:rPr lang="de-DE" b="0" i="0" dirty="0">
                <a:effectLst/>
                <a:latin typeface="Arial" panose="020B0604020202020204" pitchFamily="34" charset="0"/>
                <a:hlinkClick r:id="rId9"/>
              </a:rPr>
              <a:t> </a:t>
            </a:r>
            <a:r>
              <a:rPr lang="de-DE" b="0" i="0" dirty="0" err="1">
                <a:effectLst/>
                <a:latin typeface="Arial" panose="020B0604020202020204" pitchFamily="34" charset="0"/>
                <a:hlinkClick r:id="rId9"/>
              </a:rPr>
              <a:t>model.trainste</a:t>
            </a:r>
            <a:r>
              <a:rPr lang="de-DE" b="0" i="0" dirty="0">
                <a:effectLst/>
                <a:latin typeface="Arial" panose="020B0604020202020204" pitchFamily="34" charset="0"/>
                <a:hlinkClick r:id="rId9"/>
              </a:rPr>
              <a:t> p</a:t>
            </a:r>
            <a:r>
              <a:rPr lang="de-DE" b="0" i="0" dirty="0">
                <a:effectLst/>
                <a:latin typeface="Courier New" panose="02070309020205020404" pitchFamily="49" charset="0"/>
                <a:hlinkClick r:id="rId9"/>
              </a:rPr>
              <a:t>.</a:t>
            </a:r>
            <a:r>
              <a:rPr lang="de-DE" b="0" i="0" dirty="0">
                <a:effectLst/>
                <a:latin typeface="Arial" panose="020B0604020202020204" pitchFamily="34" charset="0"/>
                <a:hlinkClick r:id="rId9"/>
              </a:rPr>
              <a:t>2020</a:t>
            </a:r>
            <a:r>
              <a:rPr lang="de-DE" b="0" i="0" dirty="0">
                <a:effectLst/>
                <a:latin typeface="Courier New" panose="02070309020205020404" pitchFamily="49" charset="0"/>
                <a:hlinkClick r:id="rId9"/>
              </a:rPr>
              <a:t>.</a:t>
            </a:r>
            <a:br>
              <a:rPr lang="nl-NL" dirty="0">
                <a:hlinkClick r:id="rId8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995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F569E36-5FE6-4776-84C4-CDBC2BC7B477}"/>
              </a:ext>
            </a:extLst>
          </p:cNvPr>
          <p:cNvGrpSpPr/>
          <p:nvPr/>
        </p:nvGrpSpPr>
        <p:grpSpPr>
          <a:xfrm>
            <a:off x="-415409" y="-7718303"/>
            <a:ext cx="15969590" cy="12192000"/>
            <a:chOff x="-765032" y="-7328338"/>
            <a:chExt cx="15969590" cy="12192000"/>
          </a:xfrm>
        </p:grpSpPr>
        <p:pic>
          <p:nvPicPr>
            <p:cNvPr id="4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51D9C466-00BA-482A-A25F-DAED0BD29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74BC58F-2B4F-474A-A4CC-7E07669E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17D477B-4C8A-46E0-9BEC-334A649B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6FCB8FF-DCDA-4D3C-A6EA-6EB637F3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390B211-81B5-463B-A8AF-B1445192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4AB1BA3-CDBC-4225-B41B-143AF14A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67" y="-194163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dirty="0" err="1">
                <a:latin typeface="Arial" panose="020B0604020202020204" pitchFamily="34" charset="0"/>
                <a:cs typeface="Arial" panose="020B0604020202020204" pitchFamily="34" charset="0"/>
              </a:rPr>
              <a:t>Webscraping</a:t>
            </a:r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8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DC68E98A-2891-4E07-A6C4-165BA45F5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6" y="1479177"/>
            <a:ext cx="9562352" cy="537882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E642FDB-2C60-4B21-9D56-7D1B8C4BC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5278" y="33620"/>
            <a:ext cx="2498256" cy="224374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75A6F9D-A8DE-400F-808C-4788FC79A529}"/>
              </a:ext>
            </a:extLst>
          </p:cNvPr>
          <p:cNvSpPr txBox="1"/>
          <p:nvPr/>
        </p:nvSpPr>
        <p:spPr>
          <a:xfrm>
            <a:off x="8270996" y="862958"/>
            <a:ext cx="168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Packages </a:t>
            </a:r>
            <a:r>
              <a:rPr lang="de-DE" dirty="0" err="1"/>
              <a:t>used</a:t>
            </a:r>
            <a:r>
              <a:rPr lang="de-DE" dirty="0"/>
              <a:t>: os,request,bs4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FFC4E24-10C7-4F9E-AAC7-35FC559E231F}"/>
              </a:ext>
            </a:extLst>
          </p:cNvPr>
          <p:cNvSpPr txBox="1"/>
          <p:nvPr/>
        </p:nvSpPr>
        <p:spPr>
          <a:xfrm>
            <a:off x="9115121" y="3168927"/>
            <a:ext cx="30768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Request the </a:t>
            </a:r>
            <a:r>
              <a:rPr lang="de-DE" dirty="0" err="1"/>
              <a:t>parsed</a:t>
            </a:r>
            <a:r>
              <a:rPr lang="de-DE" dirty="0"/>
              <a:t> </a:t>
            </a:r>
            <a:r>
              <a:rPr lang="de-DE" dirty="0" err="1"/>
              <a:t>html</a:t>
            </a:r>
            <a:r>
              <a:rPr lang="de-DE" dirty="0"/>
              <a:t> (</a:t>
            </a:r>
            <a:r>
              <a:rPr lang="de-DE" dirty="0" err="1"/>
              <a:t>soup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the link for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pokemon</a:t>
            </a:r>
            <a:r>
              <a:rPr lang="de-DE" dirty="0"/>
              <a:t> </a:t>
            </a:r>
            <a:r>
              <a:rPr lang="de-DE" dirty="0" err="1"/>
              <a:t>entry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access</a:t>
            </a:r>
            <a:r>
              <a:rPr lang="de-DE" dirty="0"/>
              <a:t> the </a:t>
            </a:r>
            <a:r>
              <a:rPr lang="de-DE" dirty="0" err="1"/>
              <a:t>list</a:t>
            </a:r>
            <a:r>
              <a:rPr lang="de-DE" dirty="0"/>
              <a:t> of 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the </a:t>
            </a:r>
            <a:r>
              <a:rPr lang="de-DE" dirty="0" err="1"/>
              <a:t>identifier</a:t>
            </a:r>
            <a:r>
              <a:rPr lang="de-DE" dirty="0"/>
              <a:t> (</a:t>
            </a:r>
            <a:r>
              <a:rPr lang="de-DE" dirty="0" err="1"/>
              <a:t>artwork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sprites</a:t>
            </a:r>
            <a:r>
              <a:rPr lang="de-DE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download</a:t>
            </a:r>
            <a:r>
              <a:rPr lang="de-DE" dirty="0"/>
              <a:t> link of </a:t>
            </a:r>
            <a:r>
              <a:rPr lang="de-DE" dirty="0" err="1"/>
              <a:t>each</a:t>
            </a:r>
            <a:r>
              <a:rPr lang="de-DE" dirty="0"/>
              <a:t> individual </a:t>
            </a:r>
            <a:r>
              <a:rPr lang="de-DE" dirty="0" err="1"/>
              <a:t>image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download</a:t>
            </a:r>
            <a:r>
              <a:rPr lang="de-DE" dirty="0"/>
              <a:t> and uniform </a:t>
            </a:r>
            <a:r>
              <a:rPr lang="de-DE" dirty="0" err="1"/>
              <a:t>it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55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F569E36-5FE6-4776-84C4-CDBC2BC7B477}"/>
              </a:ext>
            </a:extLst>
          </p:cNvPr>
          <p:cNvGrpSpPr/>
          <p:nvPr/>
        </p:nvGrpSpPr>
        <p:grpSpPr>
          <a:xfrm>
            <a:off x="-415409" y="-7718303"/>
            <a:ext cx="15969590" cy="12192000"/>
            <a:chOff x="-765032" y="-7328338"/>
            <a:chExt cx="15969590" cy="12192000"/>
          </a:xfrm>
        </p:grpSpPr>
        <p:pic>
          <p:nvPicPr>
            <p:cNvPr id="4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51D9C466-00BA-482A-A25F-DAED0BD29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74BC58F-2B4F-474A-A4CC-7E07669E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17D477B-4C8A-46E0-9BEC-334A649B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6FCB8FF-DCDA-4D3C-A6EA-6EB637F3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390B211-81B5-463B-A8AF-B1445192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4AB1BA3-CDBC-4225-B41B-143AF14A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67" y="-194163"/>
            <a:ext cx="10515600" cy="1325563"/>
          </a:xfrm>
        </p:spPr>
        <p:txBody>
          <a:bodyPr>
            <a:normAutofit/>
          </a:bodyPr>
          <a:lstStyle/>
          <a:p>
            <a:r>
              <a:rPr lang="de-DE" sz="4800" dirty="0" err="1">
                <a:latin typeface="Arial" panose="020B0604020202020204" pitchFamily="34" charset="0"/>
                <a:cs typeface="Arial" panose="020B0604020202020204" pitchFamily="34" charset="0"/>
              </a:rPr>
              <a:t>Uniforming</a:t>
            </a:r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4800" dirty="0" err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de-DE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E642FDB-2C60-4B21-9D56-7D1B8C4B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78" y="33620"/>
            <a:ext cx="2498256" cy="224374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675A6F9D-A8DE-400F-808C-4788FC79A529}"/>
              </a:ext>
            </a:extLst>
          </p:cNvPr>
          <p:cNvSpPr txBox="1"/>
          <p:nvPr/>
        </p:nvSpPr>
        <p:spPr>
          <a:xfrm>
            <a:off x="8264272" y="862958"/>
            <a:ext cx="1688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Packages </a:t>
            </a:r>
            <a:r>
              <a:rPr lang="de-DE" dirty="0" err="1"/>
              <a:t>used</a:t>
            </a:r>
            <a:r>
              <a:rPr lang="de-DE" dirty="0"/>
              <a:t>: PIL,cv2, </a:t>
            </a:r>
            <a:r>
              <a:rPr lang="de-DE" dirty="0" err="1"/>
              <a:t>numpy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FFC4E24-10C7-4F9E-AAC7-35FC559E231F}"/>
              </a:ext>
            </a:extLst>
          </p:cNvPr>
          <p:cNvSpPr txBox="1"/>
          <p:nvPr/>
        </p:nvSpPr>
        <p:spPr>
          <a:xfrm>
            <a:off x="608480" y="1784234"/>
            <a:ext cx="783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Goal: uniform all </a:t>
            </a:r>
            <a:r>
              <a:rPr lang="de-DE" dirty="0" err="1"/>
              <a:t>images</a:t>
            </a:r>
            <a:r>
              <a:rPr lang="de-DE" dirty="0"/>
              <a:t> so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the same </a:t>
            </a:r>
            <a:r>
              <a:rPr lang="de-DE" dirty="0" err="1"/>
              <a:t>shape</a:t>
            </a:r>
            <a:r>
              <a:rPr lang="de-DE" dirty="0"/>
              <a:t>, </a:t>
            </a:r>
            <a:r>
              <a:rPr lang="de-DE" dirty="0" err="1"/>
              <a:t>file</a:t>
            </a:r>
            <a:r>
              <a:rPr lang="de-DE" dirty="0"/>
              <a:t> type,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mode</a:t>
            </a:r>
            <a:r>
              <a:rPr lang="de-DE" dirty="0"/>
              <a:t>, </a:t>
            </a:r>
            <a:r>
              <a:rPr lang="de-DE" dirty="0" err="1"/>
              <a:t>have</a:t>
            </a:r>
            <a:r>
              <a:rPr lang="de-DE" dirty="0"/>
              <a:t> the same </a:t>
            </a:r>
            <a:r>
              <a:rPr lang="de-DE" dirty="0" err="1"/>
              <a:t>background</a:t>
            </a:r>
            <a:r>
              <a:rPr lang="de-DE" dirty="0"/>
              <a:t> and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unnecessary</a:t>
            </a:r>
            <a:r>
              <a:rPr lang="de-DE" dirty="0"/>
              <a:t> </a:t>
            </a:r>
            <a:r>
              <a:rPr lang="de-DE" dirty="0" err="1"/>
              <a:t>white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825979-14D3-4934-8588-8930A511A4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61" y="3253993"/>
            <a:ext cx="9688606" cy="319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18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F569E36-5FE6-4776-84C4-CDBC2BC7B477}"/>
              </a:ext>
            </a:extLst>
          </p:cNvPr>
          <p:cNvGrpSpPr/>
          <p:nvPr/>
        </p:nvGrpSpPr>
        <p:grpSpPr>
          <a:xfrm>
            <a:off x="-415409" y="-7718303"/>
            <a:ext cx="15969590" cy="12192000"/>
            <a:chOff x="-765032" y="-7328338"/>
            <a:chExt cx="15969590" cy="12192000"/>
          </a:xfrm>
        </p:grpSpPr>
        <p:pic>
          <p:nvPicPr>
            <p:cNvPr id="4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51D9C466-00BA-482A-A25F-DAED0BD29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74BC58F-2B4F-474A-A4CC-7E07669E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17D477B-4C8A-46E0-9BEC-334A649B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6FCB8FF-DCDA-4D3C-A6EA-6EB637F3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390B211-81B5-463B-A8AF-B1445192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4AB1BA3-CDBC-4225-B41B-143AF14A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94163"/>
            <a:ext cx="10529667" cy="1325563"/>
          </a:xfrm>
        </p:spPr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Inspiration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E642FDB-2C60-4B21-9D56-7D1B8C4B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78" y="33620"/>
            <a:ext cx="2498256" cy="224374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FFC4E24-10C7-4F9E-AAC7-35FC559E231F}"/>
              </a:ext>
            </a:extLst>
          </p:cNvPr>
          <p:cNvSpPr txBox="1"/>
          <p:nvPr/>
        </p:nvSpPr>
        <p:spPr>
          <a:xfrm>
            <a:off x="608480" y="1784234"/>
            <a:ext cx="783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Most of the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versions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found</a:t>
            </a:r>
            <a:r>
              <a:rPr lang="de-DE" dirty="0"/>
              <a:t> hat </a:t>
            </a:r>
            <a:r>
              <a:rPr lang="de-DE" dirty="0" err="1"/>
              <a:t>either</a:t>
            </a:r>
            <a:r>
              <a:rPr lang="de-DE" dirty="0"/>
              <a:t> a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(900)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a simple </a:t>
            </a:r>
            <a:r>
              <a:rPr lang="de-DE" dirty="0" err="1"/>
              <a:t>vanilla</a:t>
            </a:r>
            <a:r>
              <a:rPr lang="de-DE" dirty="0"/>
              <a:t> GAN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checkerborad</a:t>
            </a:r>
            <a:r>
              <a:rPr lang="de-DE" dirty="0"/>
              <a:t> </a:t>
            </a:r>
            <a:r>
              <a:rPr lang="de-DE" dirty="0" err="1"/>
              <a:t>phenomeneon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visible </a:t>
            </a:r>
            <a:r>
              <a:rPr lang="de-DE" dirty="0" err="1"/>
              <a:t>resemblence</a:t>
            </a:r>
            <a:endParaRPr lang="de-DE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A6712D3-3905-4886-8E14-8BB52A9E3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9A38B69-D2DE-4863-A003-BD7918B987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422" y="3637321"/>
            <a:ext cx="100774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51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F569E36-5FE6-4776-84C4-CDBC2BC7B477}"/>
              </a:ext>
            </a:extLst>
          </p:cNvPr>
          <p:cNvGrpSpPr/>
          <p:nvPr/>
        </p:nvGrpSpPr>
        <p:grpSpPr>
          <a:xfrm>
            <a:off x="-415409" y="-7718303"/>
            <a:ext cx="15969590" cy="12192000"/>
            <a:chOff x="-765032" y="-7328338"/>
            <a:chExt cx="15969590" cy="12192000"/>
          </a:xfrm>
        </p:grpSpPr>
        <p:pic>
          <p:nvPicPr>
            <p:cNvPr id="4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51D9C466-00BA-482A-A25F-DAED0BD29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74BC58F-2B4F-474A-A4CC-7E07669E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17D477B-4C8A-46E0-9BEC-334A649B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6FCB8FF-DCDA-4D3C-A6EA-6EB637F3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390B211-81B5-463B-A8AF-B1445192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4AB1BA3-CDBC-4225-B41B-143AF14A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94163"/>
            <a:ext cx="10529667" cy="1325563"/>
          </a:xfrm>
        </p:spPr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GAN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E642FDB-2C60-4B21-9D56-7D1B8C4B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78" y="33620"/>
            <a:ext cx="2498256" cy="224374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FFC4E24-10C7-4F9E-AAC7-35FC559E231F}"/>
              </a:ext>
            </a:extLst>
          </p:cNvPr>
          <p:cNvSpPr txBox="1"/>
          <p:nvPr/>
        </p:nvSpPr>
        <p:spPr>
          <a:xfrm>
            <a:off x="608479" y="1784234"/>
            <a:ext cx="8575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basic</a:t>
            </a:r>
            <a:r>
              <a:rPr lang="de-DE" dirty="0"/>
              <a:t> generative </a:t>
            </a:r>
            <a:r>
              <a:rPr lang="de-DE" dirty="0" err="1"/>
              <a:t>adversarial</a:t>
            </a:r>
            <a:r>
              <a:rPr lang="de-DE" dirty="0"/>
              <a:t> network </a:t>
            </a:r>
            <a:r>
              <a:rPr lang="de-DE" dirty="0" err="1"/>
              <a:t>consists</a:t>
            </a:r>
            <a:r>
              <a:rPr lang="de-DE" dirty="0"/>
              <a:t> of the Generator and the </a:t>
            </a:r>
            <a:r>
              <a:rPr lang="de-DE" dirty="0" err="1"/>
              <a:t>Discriminator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Discrminator</a:t>
            </a:r>
            <a:r>
              <a:rPr lang="de-DE" dirty="0"/>
              <a:t> </a:t>
            </a:r>
            <a:r>
              <a:rPr lang="de-DE" dirty="0" err="1"/>
              <a:t>returns</a:t>
            </a:r>
            <a:r>
              <a:rPr lang="de-DE" dirty="0"/>
              <a:t> a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wheter</a:t>
            </a:r>
            <a:r>
              <a:rPr lang="de-DE" dirty="0"/>
              <a:t> the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was fake of real (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fed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of </a:t>
            </a:r>
            <a:r>
              <a:rPr lang="de-DE" dirty="0" err="1"/>
              <a:t>them</a:t>
            </a:r>
            <a:r>
              <a:rPr lang="de-DE" dirty="0"/>
              <a:t> during training)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A6712D3-3905-4886-8E14-8BB52A9E3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6F972E2-1BB7-4B24-A50A-2A0DBC5FF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3E7125-22E4-4181-AFBF-5E8963D268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31" y="3705888"/>
            <a:ext cx="6835835" cy="298576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18E42210-A86C-4438-A9B1-A72E355E02FF}"/>
              </a:ext>
            </a:extLst>
          </p:cNvPr>
          <p:cNvSpPr txBox="1"/>
          <p:nvPr/>
        </p:nvSpPr>
        <p:spPr>
          <a:xfrm>
            <a:off x="608479" y="2950108"/>
            <a:ext cx="1111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Generator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and </a:t>
            </a:r>
            <a:r>
              <a:rPr lang="de-DE" dirty="0" err="1"/>
              <a:t>returns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trying</a:t>
            </a:r>
            <a:r>
              <a:rPr lang="de-DE" dirty="0"/>
              <a:t> to </a:t>
            </a:r>
            <a:r>
              <a:rPr lang="de-DE" dirty="0" err="1"/>
              <a:t>look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real </a:t>
            </a:r>
            <a:r>
              <a:rPr lang="de-DE" dirty="0" err="1"/>
              <a:t>as</a:t>
            </a:r>
            <a:r>
              <a:rPr lang="de-DE" dirty="0"/>
              <a:t> possible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tries</a:t>
            </a:r>
            <a:r>
              <a:rPr lang="de-DE" dirty="0"/>
              <a:t> to </a:t>
            </a:r>
            <a:r>
              <a:rPr lang="de-DE" dirty="0" err="1"/>
              <a:t>fool</a:t>
            </a:r>
            <a:r>
              <a:rPr lang="de-DE" dirty="0"/>
              <a:t> the </a:t>
            </a:r>
            <a:r>
              <a:rPr lang="de-DE" dirty="0" err="1"/>
              <a:t>discriminator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trying</a:t>
            </a:r>
            <a:r>
              <a:rPr lang="de-DE" dirty="0"/>
              <a:t> to </a:t>
            </a:r>
            <a:r>
              <a:rPr lang="de-DE" dirty="0" err="1"/>
              <a:t>distinguish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real and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images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E1F51EF-C153-4251-B6FB-F8D52FCA3094}"/>
              </a:ext>
            </a:extLst>
          </p:cNvPr>
          <p:cNvSpPr txBox="1"/>
          <p:nvPr/>
        </p:nvSpPr>
        <p:spPr>
          <a:xfrm>
            <a:off x="608480" y="3661683"/>
            <a:ext cx="3808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discriminator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Binary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the Generators </a:t>
            </a:r>
            <a:r>
              <a:rPr lang="de-DE" dirty="0" err="1"/>
              <a:t>weights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updated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the negative </a:t>
            </a:r>
            <a:r>
              <a:rPr lang="de-DE" dirty="0" err="1"/>
              <a:t>loss</a:t>
            </a:r>
            <a:r>
              <a:rPr lang="de-DE" dirty="0"/>
              <a:t> of the </a:t>
            </a:r>
            <a:r>
              <a:rPr lang="de-DE" dirty="0" err="1"/>
              <a:t>discriminator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0106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F569E36-5FE6-4776-84C4-CDBC2BC7B477}"/>
              </a:ext>
            </a:extLst>
          </p:cNvPr>
          <p:cNvGrpSpPr/>
          <p:nvPr/>
        </p:nvGrpSpPr>
        <p:grpSpPr>
          <a:xfrm>
            <a:off x="-415409" y="-7718303"/>
            <a:ext cx="15969590" cy="12192000"/>
            <a:chOff x="-765032" y="-7328338"/>
            <a:chExt cx="15969590" cy="12192000"/>
          </a:xfrm>
        </p:grpSpPr>
        <p:pic>
          <p:nvPicPr>
            <p:cNvPr id="4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51D9C466-00BA-482A-A25F-DAED0BD29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74BC58F-2B4F-474A-A4CC-7E07669E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17D477B-4C8A-46E0-9BEC-334A649B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6FCB8FF-DCDA-4D3C-A6EA-6EB637F3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390B211-81B5-463B-A8AF-B1445192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4AB1BA3-CDBC-4225-B41B-143AF14A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94163"/>
            <a:ext cx="10529667" cy="1325563"/>
          </a:xfrm>
        </p:spPr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E642FDB-2C60-4B21-9D56-7D1B8C4B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78" y="33620"/>
            <a:ext cx="2498256" cy="224374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FFC4E24-10C7-4F9E-AAC7-35FC559E231F}"/>
              </a:ext>
            </a:extLst>
          </p:cNvPr>
          <p:cNvSpPr txBox="1"/>
          <p:nvPr/>
        </p:nvSpPr>
        <p:spPr>
          <a:xfrm>
            <a:off x="608480" y="1784234"/>
            <a:ext cx="78305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convergence</a:t>
            </a:r>
            <a:r>
              <a:rPr lang="de-DE" dirty="0"/>
              <a:t> </a:t>
            </a:r>
            <a:r>
              <a:rPr lang="de-DE" dirty="0" err="1"/>
              <a:t>rather</a:t>
            </a:r>
            <a:r>
              <a:rPr lang="de-DE" dirty="0"/>
              <a:t> Nash </a:t>
            </a:r>
            <a:r>
              <a:rPr lang="de-DE" dirty="0" err="1"/>
              <a:t>equilibrium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to </a:t>
            </a:r>
            <a:r>
              <a:rPr lang="de-DE" dirty="0" err="1"/>
              <a:t>achieve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Discriminator</a:t>
            </a:r>
            <a:r>
              <a:rPr lang="de-DE" dirty="0"/>
              <a:t> </a:t>
            </a:r>
            <a:r>
              <a:rPr lang="de-DE" dirty="0" err="1"/>
              <a:t>directly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 the Generator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the </a:t>
            </a:r>
            <a:r>
              <a:rPr lang="de-DE" dirty="0" err="1"/>
              <a:t>discriminator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classifies</a:t>
            </a:r>
            <a:r>
              <a:rPr lang="de-DE" dirty="0"/>
              <a:t> </a:t>
            </a:r>
            <a:r>
              <a:rPr lang="de-DE" dirty="0" err="1"/>
              <a:t>over-proportionally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to </a:t>
            </a:r>
            <a:r>
              <a:rPr lang="de-DE" dirty="0" err="1"/>
              <a:t>zero</a:t>
            </a:r>
            <a:r>
              <a:rPr lang="de-DE" dirty="0"/>
              <a:t> </a:t>
            </a:r>
            <a:r>
              <a:rPr lang="de-DE" dirty="0" err="1"/>
              <a:t>resulting</a:t>
            </a:r>
            <a:r>
              <a:rPr lang="de-DE" dirty="0"/>
              <a:t> in </a:t>
            </a:r>
            <a:r>
              <a:rPr lang="de-DE" dirty="0" err="1"/>
              <a:t>vanishing</a:t>
            </a:r>
            <a:r>
              <a:rPr lang="de-DE" dirty="0"/>
              <a:t> </a:t>
            </a:r>
            <a:r>
              <a:rPr lang="de-DE" dirty="0" err="1"/>
              <a:t>gradients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slow </a:t>
            </a:r>
            <a:r>
              <a:rPr lang="de-DE" dirty="0" err="1"/>
              <a:t>learning</a:t>
            </a:r>
            <a:r>
              <a:rPr lang="de-DE" dirty="0"/>
              <a:t> for the </a:t>
            </a:r>
            <a:r>
              <a:rPr lang="de-DE" dirty="0" err="1"/>
              <a:t>generator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How a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leaves</a:t>
            </a:r>
            <a:r>
              <a:rPr lang="de-DE" dirty="0"/>
              <a:t> the </a:t>
            </a:r>
            <a:r>
              <a:rPr lang="de-DE" dirty="0" err="1"/>
              <a:t>generator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to </a:t>
            </a:r>
            <a:r>
              <a:rPr lang="de-DE" dirty="0" err="1"/>
              <a:t>replicate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Mode </a:t>
            </a:r>
            <a:r>
              <a:rPr lang="de-DE" dirty="0" err="1"/>
              <a:t>collaps</a:t>
            </a:r>
            <a:r>
              <a:rPr lang="de-DE" dirty="0"/>
              <a:t> (the Generator </a:t>
            </a:r>
            <a:r>
              <a:rPr lang="de-DE" dirty="0" err="1"/>
              <a:t>focuses</a:t>
            </a:r>
            <a:r>
              <a:rPr lang="de-DE" dirty="0"/>
              <a:t> on a </a:t>
            </a:r>
            <a:r>
              <a:rPr lang="de-DE" dirty="0" err="1"/>
              <a:t>small</a:t>
            </a:r>
            <a:r>
              <a:rPr lang="de-DE" dirty="0"/>
              <a:t> latent </a:t>
            </a:r>
            <a:r>
              <a:rPr lang="de-DE" dirty="0" err="1"/>
              <a:t>space</a:t>
            </a:r>
            <a:r>
              <a:rPr lang="de-DE" dirty="0"/>
              <a:t> and </a:t>
            </a:r>
            <a:r>
              <a:rPr lang="de-DE" dirty="0" err="1"/>
              <a:t>replicates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variation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A6712D3-3905-4886-8E14-8BB52A9E3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29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F569E36-5FE6-4776-84C4-CDBC2BC7B477}"/>
              </a:ext>
            </a:extLst>
          </p:cNvPr>
          <p:cNvGrpSpPr/>
          <p:nvPr/>
        </p:nvGrpSpPr>
        <p:grpSpPr>
          <a:xfrm>
            <a:off x="-415409" y="-7718303"/>
            <a:ext cx="15969590" cy="12192000"/>
            <a:chOff x="-765032" y="-7328338"/>
            <a:chExt cx="15969590" cy="12192000"/>
          </a:xfrm>
        </p:grpSpPr>
        <p:pic>
          <p:nvPicPr>
            <p:cNvPr id="4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51D9C466-00BA-482A-A25F-DAED0BD29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74BC58F-2B4F-474A-A4CC-7E07669E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17D477B-4C8A-46E0-9BEC-334A649B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6FCB8FF-DCDA-4D3C-A6EA-6EB637F3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390B211-81B5-463B-A8AF-B1445192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4AB1BA3-CDBC-4225-B41B-143AF14A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94163"/>
            <a:ext cx="10529667" cy="1325563"/>
          </a:xfrm>
        </p:spPr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WGAN-GP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E642FDB-2C60-4B21-9D56-7D1B8C4B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78" y="33620"/>
            <a:ext cx="2498256" cy="224374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FFC4E24-10C7-4F9E-AAC7-35FC559E231F}"/>
              </a:ext>
            </a:extLst>
          </p:cNvPr>
          <p:cNvSpPr txBox="1"/>
          <p:nvPr/>
        </p:nvSpPr>
        <p:spPr>
          <a:xfrm>
            <a:off x="611215" y="2078606"/>
            <a:ext cx="11635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employs</a:t>
            </a:r>
            <a:r>
              <a:rPr lang="de-DE" dirty="0"/>
              <a:t> </a:t>
            </a:r>
            <a:r>
              <a:rPr lang="en-AU" dirty="0"/>
              <a:t>“Wasserstein distance” or “Earth-Movers Distance”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Cost function defining the minimum distance it takes to convert one probability distribution into another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Lipshitz</a:t>
            </a:r>
            <a:r>
              <a:rPr lang="en-AU" dirty="0"/>
              <a:t> continuity has to  be used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Smooth weight updating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Normally done by applying weight clipping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/>
              <a:t>If the clipping window is not appropriate it can still cause vanishing/exploding gradients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A6712D3-3905-4886-8E14-8BB52A9E3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96CBC0-EE0A-4063-BB50-351DD044F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1277" y="4140356"/>
            <a:ext cx="7372976" cy="246829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45208471-67F2-496A-B888-010E46C8541F}"/>
              </a:ext>
            </a:extLst>
          </p:cNvPr>
          <p:cNvSpPr txBox="1"/>
          <p:nvPr/>
        </p:nvSpPr>
        <p:spPr>
          <a:xfrm>
            <a:off x="611215" y="3832932"/>
            <a:ext cx="40800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</a:pPr>
            <a:r>
              <a:rPr lang="en-A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Gradient penalty used instead</a:t>
            </a:r>
            <a:endParaRPr lang="de-DE" sz="1800" dirty="0">
              <a:effectLst/>
            </a:endParaRPr>
          </a:p>
          <a:p>
            <a:pPr marL="740664" indent="-283464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discriminator is fed 50% real and generated images therefore the gradient norm should be 1 </a:t>
            </a:r>
            <a:endParaRPr lang="de-DE" dirty="0">
              <a:effectLst/>
            </a:endParaRPr>
          </a:p>
          <a:p>
            <a:pPr marL="740664" indent="-283464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The generator is penalized for different gradient norm</a:t>
            </a:r>
            <a:endParaRPr lang="de-DE" dirty="0">
              <a:effectLst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AU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Gives a more valuable evaluation metric (the loss of the generator can be a representative of the quality of the images</a:t>
            </a:r>
            <a:endParaRPr lang="de-D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278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F569E36-5FE6-4776-84C4-CDBC2BC7B477}"/>
              </a:ext>
            </a:extLst>
          </p:cNvPr>
          <p:cNvGrpSpPr/>
          <p:nvPr/>
        </p:nvGrpSpPr>
        <p:grpSpPr>
          <a:xfrm>
            <a:off x="-415409" y="-7718303"/>
            <a:ext cx="15969590" cy="12192000"/>
            <a:chOff x="-765032" y="-7328338"/>
            <a:chExt cx="15969590" cy="12192000"/>
          </a:xfrm>
        </p:grpSpPr>
        <p:pic>
          <p:nvPicPr>
            <p:cNvPr id="4" name="Picture 2" descr="Pokemon Poke Ball HD wallpaper | anime | Wallpaper Better">
              <a:extLst>
                <a:ext uri="{FF2B5EF4-FFF2-40B4-BE49-F238E27FC236}">
                  <a16:creationId xmlns:a16="http://schemas.microsoft.com/office/drawing/2014/main" id="{51D9C466-00BA-482A-A25F-DAED0BD29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688427" y="-4661338"/>
              <a:ext cx="12192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74BC58F-2B4F-474A-A4CC-7E07669E5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88081" y="1085289"/>
              <a:ext cx="3891455" cy="118977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717D477B-4C8A-46E0-9BEC-334A649B8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3427" y="1087368"/>
              <a:ext cx="3891455" cy="1189777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6FCB8FF-DCDA-4D3C-A6EA-6EB637F3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765032" y="-1503308"/>
              <a:ext cx="5048955" cy="2676899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390B211-81B5-463B-A8AF-B1445192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55603" y="-1503309"/>
              <a:ext cx="5048955" cy="2676899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4AB1BA3-CDBC-4225-B41B-143AF14A4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194163"/>
            <a:ext cx="10529667" cy="1325563"/>
          </a:xfrm>
        </p:spPr>
        <p:txBody>
          <a:bodyPr>
            <a:normAutofit/>
          </a:bodyPr>
          <a:lstStyle/>
          <a:p>
            <a:r>
              <a:rPr lang="de-DE" sz="4800" dirty="0">
                <a:latin typeface="Arial" panose="020B0604020202020204" pitchFamily="34" charset="0"/>
                <a:cs typeface="Arial" panose="020B0604020202020204" pitchFamily="34" charset="0"/>
              </a:rPr>
              <a:t>AEGAN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E642FDB-2C60-4B21-9D56-7D1B8C4B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278" y="33620"/>
            <a:ext cx="2498256" cy="2243741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FFC4E24-10C7-4F9E-AAC7-35FC559E231F}"/>
              </a:ext>
            </a:extLst>
          </p:cNvPr>
          <p:cNvSpPr txBox="1"/>
          <p:nvPr/>
        </p:nvSpPr>
        <p:spPr>
          <a:xfrm>
            <a:off x="611215" y="2078606"/>
            <a:ext cx="56371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Employs bijective mapping (from sample space to latent space and vice versa)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Generator tries to replicate real samples from latent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Encoder generates latent points from real 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two </a:t>
            </a:r>
            <a:r>
              <a:rPr lang="en-AU" dirty="0" err="1"/>
              <a:t>seperate</a:t>
            </a:r>
            <a:r>
              <a:rPr lang="en-AU" dirty="0"/>
              <a:t> discriminators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one for differentiating between real/generated samples and one for distinguishing between real/generated latent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Combines four networks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AA6712D3-3905-4886-8E14-8BB52A9E36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3BC894C-7895-4D86-BB00-F15BF616C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052" y="2277361"/>
            <a:ext cx="5734707" cy="44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45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1111</Words>
  <Application>Microsoft Office PowerPoint</Application>
  <PresentationFormat>Breitbild</PresentationFormat>
  <Paragraphs>150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Office</vt:lpstr>
      <vt:lpstr>Pokégans</vt:lpstr>
      <vt:lpstr>Table of contents</vt:lpstr>
      <vt:lpstr>Webscraping data</vt:lpstr>
      <vt:lpstr>Uniforming data</vt:lpstr>
      <vt:lpstr>Inspiration</vt:lpstr>
      <vt:lpstr>GAN</vt:lpstr>
      <vt:lpstr>Problems</vt:lpstr>
      <vt:lpstr>WGAN-GP</vt:lpstr>
      <vt:lpstr>AEGAN</vt:lpstr>
      <vt:lpstr>Training</vt:lpstr>
      <vt:lpstr>Training</vt:lpstr>
      <vt:lpstr>Implementation WGAN-GP</vt:lpstr>
      <vt:lpstr>Implementation AEGAN_</vt:lpstr>
      <vt:lpstr>Results criteria</vt:lpstr>
      <vt:lpstr>Results DCGAN</vt:lpstr>
      <vt:lpstr>Results WGAN-GP</vt:lpstr>
      <vt:lpstr>Results AEGAN</vt:lpstr>
      <vt:lpstr>Results in comparison</vt:lpstr>
      <vt:lpstr>Outlook</vt:lpstr>
      <vt:lpstr>Proudest achievements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Pokégans</dc:title>
  <dc:creator>Michael Hüppe</dc:creator>
  <cp:lastModifiedBy>Michael Hüppe</cp:lastModifiedBy>
  <cp:revision>19</cp:revision>
  <dcterms:created xsi:type="dcterms:W3CDTF">2021-04-03T15:33:31Z</dcterms:created>
  <dcterms:modified xsi:type="dcterms:W3CDTF">2021-04-10T14:03:03Z</dcterms:modified>
</cp:coreProperties>
</file>